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67" r:id="rId2"/>
    <p:sldId id="256" r:id="rId3"/>
    <p:sldId id="257" r:id="rId4"/>
    <p:sldId id="258" r:id="rId5"/>
    <p:sldId id="260" r:id="rId6"/>
    <p:sldId id="259" r:id="rId7"/>
    <p:sldId id="261" r:id="rId8"/>
    <p:sldId id="279" r:id="rId9"/>
    <p:sldId id="262" r:id="rId10"/>
    <p:sldId id="263" r:id="rId11"/>
    <p:sldId id="265" r:id="rId12"/>
    <p:sldId id="264" r:id="rId13"/>
    <p:sldId id="266" r:id="rId14"/>
    <p:sldId id="268" r:id="rId15"/>
    <p:sldId id="270" r:id="rId16"/>
    <p:sldId id="271" r:id="rId17"/>
    <p:sldId id="274" r:id="rId18"/>
    <p:sldId id="272" r:id="rId19"/>
    <p:sldId id="278" r:id="rId20"/>
    <p:sldId id="275" r:id="rId21"/>
    <p:sldId id="273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14" autoAdjust="0"/>
  </p:normalViewPr>
  <p:slideViewPr>
    <p:cSldViewPr>
      <p:cViewPr varScale="1">
        <p:scale>
          <a:sx n="60" d="100"/>
          <a:sy n="60" d="100"/>
        </p:scale>
        <p:origin x="-14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 рік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рік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рік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 рік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6.3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 рік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2657792"/>
        <c:axId val="32659328"/>
        <c:axId val="0"/>
      </c:bar3DChart>
      <c:catAx>
        <c:axId val="3265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659328"/>
        <c:crosses val="autoZero"/>
        <c:auto val="1"/>
        <c:lblAlgn val="ctr"/>
        <c:lblOffset val="100"/>
        <c:noMultiLvlLbl val="0"/>
      </c:catAx>
      <c:valAx>
        <c:axId val="32659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32657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4630541871921183E-2"/>
          <c:w val="0.86462963002777116"/>
          <c:h val="0.975369458128078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ln>
                <a:solidFill>
                  <a:schemeClr val="tx1"/>
                </a:solidFill>
              </a:ln>
            </c:spPr>
          </c:dPt>
          <c:cat>
            <c:strRef>
              <c:f>Лист1!$A$2:$A$4</c:f>
              <c:strCache>
                <c:ptCount val="3"/>
                <c:pt idx="0">
                  <c:v>2015 рік</c:v>
                </c:pt>
                <c:pt idx="1">
                  <c:v>2016 рік</c:v>
                </c:pt>
                <c:pt idx="2">
                  <c:v>2017 рік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11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703116664900213E-2"/>
          <c:y val="1.3333333333333336E-2"/>
          <c:w val="0.92246523390333668"/>
          <c:h val="0.919867016622922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2014 </a:t>
                    </a:r>
                    <a:r>
                      <a:rPr lang="ru-RU" b="1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рік</a:t>
                    </a:r>
                    <a:endParaRPr lang="ru-RU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1,4 </a:t>
                    </a:r>
                    <a:r>
                      <a:rPr lang="ru-RU" b="1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млн</a:t>
                    </a:r>
                    <a:r>
                      <a:rPr lang="ru-RU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b="1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грн</a:t>
                    </a:r>
                    <a:endParaRPr lang="ru-RU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2015 </a:t>
                    </a:r>
                    <a:r>
                      <a:rPr lang="ru-RU" b="1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рік</a:t>
                    </a:r>
                    <a:endParaRPr lang="ru-RU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4,8 </a:t>
                    </a:r>
                    <a:r>
                      <a:rPr lang="ru-RU" b="1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млн</a:t>
                    </a:r>
                    <a:r>
                      <a:rPr lang="ru-RU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b="1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грн</a:t>
                    </a:r>
                    <a:endParaRPr lang="ru-RU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730554124659651"/>
                  <c:y val="-0.1471335108846688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2016 </a:t>
                    </a:r>
                    <a:r>
                      <a:rPr lang="ru-RU" b="1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рік</a:t>
                    </a:r>
                    <a:endParaRPr lang="ru-RU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8,7 </a:t>
                    </a:r>
                    <a:r>
                      <a:rPr lang="ru-RU" b="1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млн</a:t>
                    </a:r>
                    <a:r>
                      <a:rPr lang="ru-RU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b="1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грн</a:t>
                    </a:r>
                    <a:endParaRPr lang="ru-RU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9772144136188585"/>
                  <c:y val="-0.1920902809942875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2017 </a:t>
                    </a:r>
                    <a:r>
                      <a:rPr lang="ru-RU" b="1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рік</a:t>
                    </a:r>
                    <a:endParaRPr lang="ru-RU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19,7 </a:t>
                    </a:r>
                    <a:r>
                      <a:rPr lang="ru-RU" b="1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млн</a:t>
                    </a:r>
                    <a:r>
                      <a:rPr lang="ru-RU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b="1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грн</a:t>
                    </a:r>
                    <a:endParaRPr lang="ru-RU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2018 </a:t>
                    </a:r>
                    <a:r>
                      <a:rPr lang="ru-RU" b="1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рік</a:t>
                    </a:r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2,2 </a:t>
                    </a:r>
                    <a:r>
                      <a:rPr lang="ru-RU" b="1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млн</a:t>
                    </a:r>
                    <a:r>
                      <a:rPr lang="ru-RU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b="1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грн</a:t>
                    </a:r>
                    <a:endParaRPr lang="ru-RU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2014 рік</c:v>
                </c:pt>
                <c:pt idx="1">
                  <c:v>2015 рік</c:v>
                </c:pt>
                <c:pt idx="2">
                  <c:v>2016 рік</c:v>
                </c:pt>
                <c:pt idx="3">
                  <c:v>2017 рік</c:v>
                </c:pt>
                <c:pt idx="4">
                  <c:v>2018 рік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1.4</c:v>
                </c:pt>
                <c:pt idx="1">
                  <c:v>4.8</c:v>
                </c:pt>
                <c:pt idx="2">
                  <c:v>8.7000000000000011</c:v>
                </c:pt>
                <c:pt idx="3">
                  <c:v>19.7</c:v>
                </c:pt>
                <c:pt idx="4">
                  <c:v>2.2000000000000002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0.23853</cdr:x>
      <cdr:y>0.73438</cdr:y>
    </cdr:from>
    <cdr:to>
      <cdr:x>0.34862</cdr:x>
      <cdr:y>0.92188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81200" y="3581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0.02048</cdr:x>
      <cdr:y>0.73438</cdr:y>
    </cdr:from>
    <cdr:to>
      <cdr:x>0.13057</cdr:x>
      <cdr:y>0.92188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0093" y="3581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0.1552</cdr:x>
      <cdr:y>0.76923</cdr:y>
    </cdr:from>
    <cdr:to>
      <cdr:x>0.26529</cdr:x>
      <cdr:y>0.90986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24540" y="3810000"/>
          <a:ext cx="939567" cy="6965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0.18349</cdr:x>
      <cdr:y>0.4375</cdr:y>
    </cdr:from>
    <cdr:to>
      <cdr:x>0.23853</cdr:x>
      <cdr:y>0.51563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24000" y="2133600"/>
          <a:ext cx="457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3,5 %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0.29358</cdr:x>
      <cdr:y>0.32813</cdr:y>
    </cdr:from>
    <cdr:to>
      <cdr:x>0.36697</cdr:x>
      <cdr:y>0.39063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438400" y="1600200"/>
          <a:ext cx="609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4,4 %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0.3945</cdr:x>
      <cdr:y>0.21875</cdr:y>
    </cdr:from>
    <cdr:to>
      <cdr:x>0.46789</cdr:x>
      <cdr:y>0.28125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276600" y="1066800"/>
          <a:ext cx="609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5,4 %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0.50459</cdr:x>
      <cdr:y>0.10938</cdr:y>
    </cdr:from>
    <cdr:to>
      <cdr:x>0.57798</cdr:x>
      <cdr:y>0.17969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191000" y="533400"/>
          <a:ext cx="6096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6,3 %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0.61468</cdr:x>
      <cdr:y>0.0625</cdr:y>
    </cdr:from>
    <cdr:to>
      <cdr:x>0.68807</cdr:x>
      <cdr:y>0.14063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105400" y="304800"/>
          <a:ext cx="6096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6,9 %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0.1875</cdr:x>
      <cdr:y>0.81538</cdr:y>
    </cdr:from>
    <cdr:to>
      <cdr:x>0.29464</cdr:x>
      <cdr:y>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600200" y="4191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0.15833</cdr:x>
      <cdr:y>0.75342</cdr:y>
    </cdr:from>
    <cdr:to>
      <cdr:x>0.26547</cdr:x>
      <cdr:y>0.87649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447800" y="4191000"/>
          <a:ext cx="979688" cy="684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51,4</a:t>
          </a:r>
        </a:p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млн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грн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0.30357</cdr:x>
      <cdr:y>0.81538</cdr:y>
    </cdr:from>
    <cdr:to>
      <cdr:x>0.41071</cdr:x>
      <cdr:y>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590800" y="4267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0.39167</cdr:x>
      <cdr:y>0.71233</cdr:y>
    </cdr:from>
    <cdr:to>
      <cdr:x>0.48095</cdr:x>
      <cdr:y>0.8354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581400" y="3962400"/>
          <a:ext cx="816376" cy="684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119</a:t>
          </a:r>
        </a:p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млн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грн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0.50833</cdr:x>
      <cdr:y>0.69863</cdr:y>
    </cdr:from>
    <cdr:to>
      <cdr:x>0.57976</cdr:x>
      <cdr:y>0.80427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4648200" y="3886200"/>
          <a:ext cx="653156" cy="5876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135</a:t>
          </a:r>
        </a:p>
        <a:p xmlns:a="http://schemas.openxmlformats.org/drawingml/2006/main">
          <a:pPr algn="ctr"/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лн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грн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0.61667</cdr:x>
      <cdr:y>0.69863</cdr:y>
    </cdr:from>
    <cdr:to>
      <cdr:x>0.69703</cdr:x>
      <cdr:y>0.80427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638800" y="3886200"/>
          <a:ext cx="734812" cy="5876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150</a:t>
          </a:r>
        </a:p>
        <a:p xmlns:a="http://schemas.openxmlformats.org/drawingml/2006/main">
          <a:pPr algn="ctr"/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лн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грн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0.44106</cdr:x>
      <cdr:y>0.17598</cdr:y>
    </cdr:from>
    <cdr:to>
      <cdr:x>0.60489</cdr:x>
      <cdr:y>0.26108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87507" y="907365"/>
          <a:ext cx="1295400" cy="438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млн грн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0.54707</cdr:x>
      <cdr:y>0.37931</cdr:y>
    </cdr:from>
    <cdr:to>
      <cdr:x>0.73017</cdr:x>
      <cdr:y>0.55665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5707" y="1955800"/>
          <a:ext cx="14478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 млн грн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0.18412</cdr:x>
      <cdr:y>0.33824</cdr:y>
    </cdr:from>
    <cdr:to>
      <cdr:x>0.29976</cdr:x>
      <cdr:y>0.51558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96040" y="1752600"/>
          <a:ext cx="939648" cy="9189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 млн грн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C28F2-A88E-4BEB-AE6C-11A32245B258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55495-5540-4379-B51F-8CC3C54201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56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5495-5540-4379-B51F-8CC3C54201F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444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5495-5540-4379-B51F-8CC3C54201F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5495-5540-4379-B51F-8CC3C54201F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8731" y="1606737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</a:t>
            </a:r>
          </a:p>
          <a:p>
            <a:pPr algn="ctr"/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ОСНОВНІ ДОСЯГНЕННЯ РАЙОНУ</a:t>
            </a:r>
          </a:p>
          <a:p>
            <a:pPr algn="ctr"/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ПЕРІОД 2014-2018 РОКІВ ТА</a:t>
            </a:r>
          </a:p>
          <a:p>
            <a:pPr algn="ctr"/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 РОЗВИТКУ НА 2019-2021 РОКИ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Image result for Ð¿Ð¾Ð»Ðµ Ð¿Ð¾Ð´ÑÐ¾Ð»Ð½ÑÑÐ¾Ð² ÑÐ¾ÑÐ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83"/>
            <a:ext cx="4267200" cy="286603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Ð¿Ð¾Ð»Ðµ Ð¿ÑÐµÐ½Ð¸ÑÑ ÑÐ¾ÑÐ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09" y="3978610"/>
            <a:ext cx="4347191" cy="28981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C:\Users\RDA\Desktop\getImag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01095"/>
            <a:ext cx="4168300" cy="291311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Содержимое 3" descr="Без имени-7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66657" y="-43934"/>
            <a:ext cx="1559386" cy="1676400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1524000" y="0"/>
            <a:ext cx="7162800" cy="1447800"/>
          </a:xfrm>
          <a:noFill/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Дбаючи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майбутнє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покоління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Содержимое 3" descr="Без имени-7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59386" cy="167640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4" name="Объект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1000" y="4191000"/>
            <a:ext cx="3658259" cy="24384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4267200" y="4495800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 рахунок коштів дитячого фонду ЮНІСЕФ проведено капітальний ремонт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дитсадка“Барвінок”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на суму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609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8" descr="21032365_683357705203580_8263083462973885267_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800600" y="1371600"/>
            <a:ext cx="3821112" cy="286543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381000" y="18288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Оздоровлення  та відпочинок</a:t>
            </a: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дітей у Львівській, Запорізькій, Сумській, Херсонській областях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1524000" y="0"/>
            <a:ext cx="7162800" cy="1447800"/>
          </a:xfrm>
          <a:noFill/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Розвиток сфери фізичної культури і спорту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Содержимое 3" descr="Без имени-7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59386" cy="167640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026" name="Picture 2" descr="C:\Users\RDA\Desktop\P1040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421177"/>
            <a:ext cx="3454400" cy="25908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14" descr="C:\Users\RDA\Desktop\25398958_318497625302979_1878424296468754413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3279" y="4393367"/>
            <a:ext cx="2457097" cy="176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Picture 17" descr="C:\Users\RDA\Desktop\24899824_167615047318010_8070097039809819450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801318"/>
            <a:ext cx="23050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7" name="Picture 3" descr="F:\на слайди\Рада спорт\Районные\DSCN30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419600"/>
            <a:ext cx="2438400" cy="182942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2286000" y="4011977"/>
            <a:ext cx="441959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Для розвитку спортивної інфраструктури залучено кошти державного фонду регіонального розвитку, дитячого фонду ЮНІСЕФ, обласного та місцевого бюджетів на загальну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суму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млн грн,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 них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684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районний бюджет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Admin\Desktop\на слайди\42058887_520031018440694_2185805394914312192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165" y="1828800"/>
            <a:ext cx="2367405" cy="177555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1066800" y="-304800"/>
            <a:ext cx="8305800" cy="2001187"/>
          </a:xfrm>
          <a:noFill/>
        </p:spPr>
        <p:txBody>
          <a:bodyPr>
            <a:noAutofit/>
          </a:bodyPr>
          <a:lstStyle/>
          <a:p>
            <a:r>
              <a:rPr lang="uk-UA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Соціальний захист дітей-сиріт та дітей, позбавлених батьківського піклування</a:t>
            </a:r>
            <a:endParaRPr lang="ru-RU" sz="3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Содержимое 3" descr="Без имени-7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-11243"/>
            <a:ext cx="1559386" cy="1676400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248400" y="396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48006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 2017-2018 роках за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субвенції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з державного бюджету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місцевим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бюджетам у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сумі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819 тис.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придбано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однокімнатні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квартири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селищі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Троїцьке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соціальним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житлом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дітей-сиріт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позбавлених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батьківського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піклування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18740527_131899297379386_6964917734177379477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036" y="1715124"/>
            <a:ext cx="3392313" cy="289503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18839231_131903157379000_1511759989240004434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1686393"/>
            <a:ext cx="2743201" cy="289503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1665157"/>
            <a:ext cx="3124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виховується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Дитячий будинок сімейного типу (проживає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дітей-сиріт та дітей, позбавлених батьківського піклування</a:t>
            </a:r>
            <a:r>
              <a:rPr lang="uk-UA" dirty="0" smtClean="0"/>
              <a:t>)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Ð¡Ð¾ÑÑÐ°Ð»ÑÐ½Ð¹ Ð·Ð°ÑÐ¸Ñ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3048000" cy="1960880"/>
          </a:xfrm>
          <a:prstGeom prst="rect">
            <a:avLst/>
          </a:prstGeom>
          <a:noFill/>
          <a:effectLst>
            <a:glow>
              <a:schemeClr val="accent1">
                <a:alpha val="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Заголовок 28"/>
          <p:cNvSpPr>
            <a:spLocks noGrp="1"/>
          </p:cNvSpPr>
          <p:nvPr>
            <p:ph type="title" idx="4294967295"/>
          </p:nvPr>
        </p:nvSpPr>
        <p:spPr>
          <a:xfrm>
            <a:off x="1559386" y="228600"/>
            <a:ext cx="7239000" cy="944562"/>
          </a:xfrm>
          <a:noFill/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Забезпечення ефективної соціальної підтримки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5791200" y="2743201"/>
            <a:ext cx="3276600" cy="3809999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Зареєстровано 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3472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внутрішньо переміщені особи та 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255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учасників АТО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Виплачена матеріальна допомога 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сім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загиблих учасників АТО в розмірі 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uk-UA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Содержимое 3" descr="Без имени-7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59386" cy="1676400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79693" y="1371601"/>
            <a:ext cx="775470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підтримка різних категорій громадян ведеться за 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районними програмами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виконання яких витрачено майже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9865" y="2710934"/>
            <a:ext cx="31966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Проводиться щорічний марафон «Милосердя»;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Надано допомогу                    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484 громадянам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суму 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294 </a:t>
            </a:r>
            <a:r>
              <a:rPr lang="uk-UA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uk-UA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Відпочинком і оздоровленням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щорічно охоплюється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566 дітей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(виділено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610 </a:t>
            </a:r>
            <a:r>
              <a:rPr lang="uk-UA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бюджетних коштів та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306 </a:t>
            </a:r>
            <a:r>
              <a:rPr lang="uk-UA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залучених коштів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1295400" y="0"/>
            <a:ext cx="7391400" cy="1143000"/>
          </a:xfrm>
          <a:noFill/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Інвестування в сферу соціального забезпечення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Содержимое 3" descr="Без имени-7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59386" cy="167640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5" name="Содержимое 11" descr="23622215_307113779774697_4088394617931508076_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377" y="3886200"/>
            <a:ext cx="3602037" cy="27019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50" name="Рисунок 35" descr="timonovo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58" y="1295400"/>
            <a:ext cx="3505200" cy="272789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376" y="1780696"/>
            <a:ext cx="51466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Реконструкція соціально-адміністративного центру в селі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Тимонове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863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uk-UA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Побудована прибудова до будівлі Троїцького територіального центру –        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млн  256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1" y="4118789"/>
            <a:ext cx="4648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Придбано 2 автомобілі  для надання соціальних послуг громадянам похилого віку –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629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Реконструкція будівлі Троїцького обласного будинку-інтернату для громадян похилого віку та інвалідів –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390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uk-UA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46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1295400" y="76200"/>
            <a:ext cx="7543800" cy="1524000"/>
          </a:xfrm>
          <a:noFill/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Реалізація інвестиційних проектів та програм у галузі культури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Содержимое 3" descr="Без имени-7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59386" cy="1676400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91718" y="5219233"/>
            <a:ext cx="7086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Використано кошти</a:t>
            </a: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ісцевих бюджетів 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млн грн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бласного бюджету  – </a:t>
            </a:r>
            <a:r>
              <a:rPr lang="uk-UA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172 </a:t>
            </a:r>
            <a:r>
              <a:rPr lang="uk-UA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uk-UA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іжнародної технічної допомоги – </a:t>
            </a:r>
            <a:r>
              <a:rPr lang="uk-UA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млн грн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3440" y="1708879"/>
            <a:ext cx="3361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Капітальний ремонт площі районного Будинку культури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Капітальний ремонт будівлі та реконструкція електропроводки районного Будинку культури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танцювального класу та класу для занять колективів районного Будинку культури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1741358"/>
            <a:ext cx="3124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 матеріально-технічної бази закладів культури району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Капітальний ремонт </a:t>
            </a:r>
            <a:r>
              <a:rPr lang="uk-UA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Лантратівської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сільської бібліотеки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Капітальний ремонт даху Покровського сільського будинку культури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Admin\Desktop\34030060_370860583320686_6056955497217523712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060" y="1726987"/>
            <a:ext cx="2547914" cy="349224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492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524000"/>
          </a:xfrm>
          <a:noFill/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Життя та </a:t>
            </a:r>
            <a:r>
              <a:rPr lang="uk-UA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людини- найцінніший капітал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Содержимое 3" descr="Без имени-7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59386" cy="167640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4" name="Picture 11" descr="G:\Стратегия\11227038_809536972464313_4996198726911428929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96600"/>
            <a:ext cx="3901298" cy="286521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0" descr="IMG_20170208_10564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4" t="9782" r="18764" b="26482"/>
          <a:stretch>
            <a:fillRect/>
          </a:stretch>
        </p:blipFill>
        <p:spPr bwMode="auto">
          <a:xfrm>
            <a:off x="152400" y="3775818"/>
            <a:ext cx="3962400" cy="289842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1309009"/>
            <a:ext cx="5143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Залучено кошти у галузь охорони </a:t>
            </a:r>
            <a:r>
              <a:rPr lang="uk-UA" sz="2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875896"/>
            <a:ext cx="4953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Медичне обладнання –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endParaRPr lang="uk-UA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Капітальні ремонти будівель закладів охорони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– 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6,5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endParaRPr lang="uk-UA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автомобілів –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652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4561816"/>
            <a:ext cx="495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Реконструкція нежитлової будівлі під багатоквартирний будинок для медичних працівників –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endParaRPr lang="uk-UA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 проведені роботи щодо заміни системи опалення головного корпусу Троїцького ТМО –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 тис. грн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639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7" y="1981200"/>
            <a:ext cx="9172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Без имени-7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59386" cy="1676400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Надходження до районного бюджету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31304602"/>
              </p:ext>
            </p:extLst>
          </p:nvPr>
        </p:nvGraphicFramePr>
        <p:xfrm>
          <a:off x="637560" y="1447800"/>
          <a:ext cx="812544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1488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1371600" y="76200"/>
            <a:ext cx="7747416" cy="1600200"/>
          </a:xfrm>
          <a:noFill/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Капітальні видатки районного бюджету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Содержимое 3" descr="Без имени-7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59386" cy="1676400"/>
          </a:xfrm>
          <a:prstGeom prst="rect">
            <a:avLst/>
          </a:prstGeom>
          <a:effectLst>
            <a:softEdge rad="112500"/>
          </a:effec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54452258"/>
              </p:ext>
            </p:extLst>
          </p:nvPr>
        </p:nvGraphicFramePr>
        <p:xfrm>
          <a:off x="609600" y="1676400"/>
          <a:ext cx="8153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6516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Ð° Ð´Ð°Ð½Ð½Ð¾Ð¼ Ð¸Ð·Ð¾Ð±ÑÐ°Ð¶ÐµÐ½Ð¸Ð¸ Ð¼Ð¾Ð¶ÐµÑ Ð½Ð°ÑÐ¾Ð´Ð¸ÑÑÑÑ: 2 ÑÐµÐ»Ð¾Ð²ÐµÐºÐ°, Ð»ÑÐ´Ð¸ ÑÐ¸Ð´ÑÑ, ÑÑÐ¾Ð» Ð¸ Ð² Ð¿Ð¾Ð¼ÐµÑÐµÐ½Ð¸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0"/>
            <a:ext cx="3251199" cy="24384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" name="Содержимое 3" descr="Без имени-7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8824" y="0"/>
            <a:ext cx="1559386" cy="1676400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" y="1752600"/>
            <a:ext cx="9143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ПРІОРИТЕТИ </a:t>
            </a:r>
          </a:p>
          <a:p>
            <a:pPr algn="ctr"/>
            <a:r>
              <a:rPr lang="uk-UA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РАЙОНУ</a:t>
            </a:r>
          </a:p>
          <a:p>
            <a:pPr algn="ctr"/>
            <a:r>
              <a:rPr lang="uk-UA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2019-2021 РОКИ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F:\на слайди\гастроско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1747" y="4191000"/>
            <a:ext cx="2932253" cy="24384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0" name="Picture 2" descr="Ð ÐµÐ·ÑÐ»ÑÑÐ°Ñ Ð¿Ð¾ÑÑÐºÑ Ð·Ð¾Ð±ÑÐ°Ð¶ÐµÐ½Ñ Ð·Ð° Ð·Ð°Ð¿Ð¸ÑÐ¾Ð¼ &quot;ÐÑÑÐ¾ÑÑÑÐµÑÐ¸ ÑÐ¾Ð·Ð²Ð¸ÑÐºÑ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4114800"/>
            <a:ext cx="3429000" cy="2743200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1148888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RDA\Desktop\handshake-651818_960_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971800"/>
            <a:ext cx="2379345" cy="2054111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3581400" y="1752600"/>
            <a:ext cx="762000" cy="762000"/>
          </a:xfrm>
          <a:prstGeom prst="roundRect">
            <a:avLst>
              <a:gd name="adj" fmla="val 10000"/>
            </a:avLst>
          </a:prstGeom>
          <a:solidFill>
            <a:srgbClr val="FFFF00"/>
          </a:solid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Segoe Print" pitchFamily="2" charset="0"/>
              </a:rPr>
              <a:t>v</a:t>
            </a:r>
            <a:endParaRPr lang="ru-RU" sz="6000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5800" y="1676400"/>
            <a:ext cx="4419600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Кошти державного фонду регіонального розвитку</a:t>
            </a:r>
          </a:p>
          <a:p>
            <a:pPr lvl="0"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проектів на суму 8 млн грн)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81400" y="2743200"/>
            <a:ext cx="762000" cy="762000"/>
          </a:xfrm>
          <a:prstGeom prst="roundRect">
            <a:avLst>
              <a:gd name="adj" fmla="val 10000"/>
            </a:avLst>
          </a:prstGeom>
          <a:solidFill>
            <a:srgbClr val="0070C0"/>
          </a:solid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Segoe Print" pitchFamily="2" charset="0"/>
              </a:rPr>
              <a:t>v</a:t>
            </a:r>
            <a:endParaRPr lang="ru-RU" sz="6000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81400" y="3657600"/>
            <a:ext cx="762000" cy="762000"/>
          </a:xfrm>
          <a:prstGeom prst="roundRect">
            <a:avLst>
              <a:gd name="adj" fmla="val 10000"/>
            </a:avLst>
          </a:prstGeom>
          <a:solidFill>
            <a:srgbClr val="FFFF00"/>
          </a:solid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Segoe Print" pitchFamily="2" charset="0"/>
              </a:rPr>
              <a:t>v</a:t>
            </a:r>
            <a:endParaRPr lang="ru-RU" sz="6000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81400" y="4648200"/>
            <a:ext cx="762000" cy="762000"/>
          </a:xfrm>
          <a:prstGeom prst="roundRect">
            <a:avLst>
              <a:gd name="adj" fmla="val 10000"/>
            </a:avLst>
          </a:prstGeom>
          <a:solidFill>
            <a:srgbClr val="0070C0"/>
          </a:solid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Segoe Print" pitchFamily="2" charset="0"/>
              </a:rPr>
              <a:t>v</a:t>
            </a:r>
            <a:endParaRPr lang="ru-RU" sz="6000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81400" y="5715000"/>
            <a:ext cx="762000" cy="762000"/>
          </a:xfrm>
          <a:prstGeom prst="roundRect">
            <a:avLst>
              <a:gd name="adj" fmla="val 10000"/>
            </a:avLst>
          </a:prstGeom>
          <a:solidFill>
            <a:srgbClr val="FFFF00"/>
          </a:solid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Segoe Print" pitchFamily="2" charset="0"/>
              </a:rPr>
              <a:t>v</a:t>
            </a:r>
            <a:endParaRPr lang="ru-RU" sz="6000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95800" y="2667000"/>
            <a:ext cx="44196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Субвенції з державного бюджету місцевим бюджетам</a:t>
            </a:r>
          </a:p>
          <a:p>
            <a:pPr lvl="0"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(11 проектів на  суму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млн грн)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5800" y="3657600"/>
            <a:ext cx="441960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Кошти обласного бюджету</a:t>
            </a:r>
          </a:p>
          <a:p>
            <a:pPr lvl="0"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(18 проектів на суму 23 млн грн)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95800" y="4572000"/>
            <a:ext cx="44196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Кошти місцевих бюджетів</a:t>
            </a:r>
          </a:p>
          <a:p>
            <a:pPr lvl="0"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(11 програм і проектів </a:t>
            </a:r>
          </a:p>
          <a:p>
            <a:pPr lvl="0"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суму 24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95800" y="5638800"/>
            <a:ext cx="4419600" cy="990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Залучення міжнародної технічної допомоги</a:t>
            </a:r>
          </a:p>
          <a:p>
            <a:pPr lvl="0"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(4 проекти на суму 6,5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1524000" y="0"/>
            <a:ext cx="7162800" cy="1447800"/>
          </a:xfrm>
          <a:noFill/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Реалізовано 51 районну програму та проекти на суму 67,5 млн грн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Содержимое 3" descr="Без имени-7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59386" cy="1676400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6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6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6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16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16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16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16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16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16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16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1461675" y="91726"/>
            <a:ext cx="7315200" cy="868362"/>
          </a:xfrm>
          <a:noFill/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Продовження розпочатих реформ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2971800" cy="48156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сфері освіти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«Нового освітнього простору»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«Нової української школи»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200400" y="1616831"/>
            <a:ext cx="5943600" cy="3581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сфері охорони </a:t>
            </a:r>
            <a:r>
              <a:rPr lang="uk-UA" sz="24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</a:t>
            </a:r>
            <a:r>
              <a:rPr lang="uk-UA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комунального некомерційного підприємства шляхом реорганізації Троїцького ТМО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відділення паліативної допомоги та сестринського догляду в структурі ТМО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лікарні планового лікування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2 виїзних бригад швидкої допомоги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Содержимое 3" descr="Без имени-7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59386" cy="1676400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218544" y="960088"/>
            <a:ext cx="5666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Якісна охорона </a:t>
            </a:r>
            <a:r>
              <a:rPr lang="uk-UA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uk-UA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освіта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86" y="3810000"/>
            <a:ext cx="2438400" cy="213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52" name="Picture 4" descr="Image result for Ð¾ÑÐ¾ÑÐ¾Ð½Ð° Ð·Ð´Ð¾ÑÐ¾Ð²âÑ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77593"/>
            <a:ext cx="4267200" cy="2133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336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 idx="4294967295"/>
          </p:nvPr>
        </p:nvSpPr>
        <p:spPr>
          <a:xfrm>
            <a:off x="1286933" y="304800"/>
            <a:ext cx="7857066" cy="1104900"/>
          </a:xfrm>
          <a:noFill/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Залучення інвестицій для розвитку бізнесу та інфраструктури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Содержимое 3" descr="Без имени-7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59386" cy="167640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3074" name="Picture 2" descr="Image result for ÐÐ°Ð»ÑÑÐµÐ½Ð½Ñ ÐÐ½Ð²ÐµÑÑÐ¸ÑÑÐ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4709440" cy="264906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828800"/>
            <a:ext cx="2667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сприятливих умов для розвитку особистих селянських господарств, сімейних фермерських господарств та сільськогосподарських обслуговуючих кооперативів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24600" y="1922940"/>
            <a:ext cx="28193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Поліпшення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інвестиційного клімату, сприяння залученню міжнародної технічної допомоги, коштів державного фонду регіонального розвитку, державних та обласних бюджетів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3600" y="5257800"/>
            <a:ext cx="472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Сприяння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 в регіональних програмах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сферу тваринництва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81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441022666_Decentralizaciy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"/>
            <a:ext cx="981363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81000" y="4648200"/>
            <a:ext cx="9813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ЗАПРОШУЄМО ДО СПІВПРАЦІ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88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Содержимое 3" descr="Без имени-7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59386" cy="1676400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04800" y="2782137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94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1524000" y="0"/>
            <a:ext cx="7162800" cy="1447800"/>
          </a:xfrm>
          <a:noFill/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Зростання орендної плати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Содержимое 3" descr="Без имени-7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59386" cy="1676400"/>
          </a:xfrm>
          <a:prstGeom prst="rect">
            <a:avLst/>
          </a:prstGeom>
          <a:effectLst>
            <a:softEdge rad="112500"/>
          </a:effec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04007272"/>
              </p:ext>
            </p:extLst>
          </p:nvPr>
        </p:nvGraphicFramePr>
        <p:xfrm>
          <a:off x="0" y="129540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3351" y="5334000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80,5</a:t>
            </a:r>
          </a:p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600200"/>
          </a:xfrm>
          <a:noFill/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Модернізація та оновлення парку сільськогосподарської техніки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Содержимое 3" descr="Без имени-7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59386" cy="167640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9458" name="Picture 2" descr="Ð ÐµÐ·ÑÐ»ÑÑÐ°Ñ Ð¿Ð¾ÑÑÐºÑ Ð·Ð¾Ð±ÑÐ°Ð¶ÐµÐ½Ñ Ð·Ð° Ð·Ð°Ð¿Ð¸ÑÐ¾Ð¼ &quot;ÐÐµÐ½Ñ Ð¿Ð¾Ð»Ñ Ð² ÑÑÐ¾Ð¸ÑÐºÐ¾Ð¼ ÑÐ°Ð¹Ð¾Ð½Ðµ ÐÑÐ³Ð°Ð½ÑÐºÐ°Ñ Ð¾Ð±Ð»Ð°ÑÑÑ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926830"/>
            <a:ext cx="3911600" cy="29337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304800" y="18288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Протягом чотирьох років придбано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500 одиниць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сілськогосподарської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техніки на суму майже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480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Image result for Ð¶Ð½Ð¸Ð²Ð° Ñ ÑÑÐ¾ÑÑÑÐºÐ¾Ð¼Ñ ÑÐ°Ð¹Ð¾Ð½Ñ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26830"/>
            <a:ext cx="4385202" cy="29337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1143000" y="0"/>
            <a:ext cx="8001000" cy="1600200"/>
          </a:xfrm>
          <a:noFill/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Відновлено діяльність підприємства ТОВ </a:t>
            </a:r>
            <a:r>
              <a:rPr lang="uk-UA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“Троїцький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маслопресовий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завод”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Содержимое 3" descr="Без имени-7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59386" cy="167640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4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3655763" cy="209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342900">
              <a:prstClr val="black"/>
            </a:innerShdw>
            <a:softEdge rad="317500"/>
          </a:effectLst>
          <a:scene3d>
            <a:camera prst="orthographicFront"/>
            <a:lightRig rig="threePt" dir="t"/>
          </a:scene3d>
          <a:sp3d>
            <a:bevelT w="152400"/>
          </a:sp3d>
        </p:spPr>
      </p:pic>
      <p:sp>
        <p:nvSpPr>
          <p:cNvPr id="5" name="TextBox 4"/>
          <p:cNvSpPr txBox="1"/>
          <p:nvPr/>
        </p:nvSpPr>
        <p:spPr>
          <a:xfrm>
            <a:off x="4141537" y="2286000"/>
            <a:ext cx="49727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Виробнича потужність з переробки </a:t>
            </a:r>
          </a:p>
          <a:p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соняшника складає </a:t>
            </a:r>
            <a:r>
              <a:rPr lang="uk-UA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uk-UA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тонн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добу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 descr="C:\Users\RDA\Desktop\21731063_1952687015006221_522792949852327706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886200"/>
            <a:ext cx="3810000" cy="2540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914400" y="4800600"/>
            <a:ext cx="32271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На підприємстві створено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160 робочих місць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1143000" y="381000"/>
            <a:ext cx="8229600" cy="1066800"/>
          </a:xfrm>
          <a:noFill/>
        </p:spPr>
        <p:txBody>
          <a:bodyPr>
            <a:noAutofit/>
          </a:bodyPr>
          <a:lstStyle/>
          <a:p>
            <a:r>
              <a:rPr lang="ru-RU" sz="3400" b="1" i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Співпраця</a:t>
            </a:r>
            <a:r>
              <a:rPr lang="ru-RU" sz="34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ПСП «</a:t>
            </a:r>
            <a:r>
              <a:rPr lang="ru-RU" sz="3400" b="1" i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Агрофірма</a:t>
            </a:r>
            <a:r>
              <a:rPr lang="ru-RU" sz="34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Привілля</a:t>
            </a:r>
            <a:r>
              <a:rPr lang="ru-RU" sz="34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з проектом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USAID</a:t>
            </a:r>
            <a:r>
              <a:rPr lang="ru-RU" sz="34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400" b="1" i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Агросільрозвиток</a:t>
            </a:r>
            <a:r>
              <a:rPr lang="ru-RU" sz="34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600" b="0" i="0" dirty="0" smtClean="0"/>
              <a:t/>
            </a:r>
            <a:br>
              <a:rPr lang="ru-RU" sz="3600" b="0" i="0" dirty="0" smtClean="0"/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Содержимое 3" descr="Без имени-7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88505" cy="160020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8433" name="Picture 1" descr="C:\Users\RDA\Desktop\Новая папка\5bbc9bcd6033f3722068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752600"/>
            <a:ext cx="1600200" cy="1600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14800" y="1752600"/>
            <a:ext cx="3276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USAID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Агросільрозвиток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грант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оснащення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цеху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м’ясних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продуктів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високопродуктивним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обладнанням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млн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ru-RU" b="0" i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RDA\Desktop\Новая папка\33401578_964587243723855_33808907953294540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752600"/>
            <a:ext cx="3761304" cy="264858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8436" name="Picture 4" descr="C:\Users\RDA\Desktop\46492437_3029667333725109_585621908955856896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114800"/>
            <a:ext cx="4038600" cy="254497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228600" y="4724400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збільшило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обсяги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підвищило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продуктивність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розширило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асортимент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м’ясних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продуктів</a:t>
            </a:r>
            <a:endParaRPr lang="ru-RU" b="0" i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1600200" y="0"/>
            <a:ext cx="7086600" cy="1295400"/>
          </a:xfrm>
          <a:noFill/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Залучено кошти на інфраструктурні проекти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Содержимое 3" descr="Без имени-7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59386" cy="1676400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81400" y="1371600"/>
            <a:ext cx="285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За рахунок коштів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1336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Міжнародної технічної допомоги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2133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Обласного бюджету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2133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Місцевого бюджету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Ð¤Ð°Ð¹Ð»:Coat of Arms Luhansk Oblast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057400"/>
            <a:ext cx="914400" cy="914400"/>
          </a:xfrm>
          <a:prstGeom prst="rect">
            <a:avLst/>
          </a:prstGeom>
          <a:noFill/>
        </p:spPr>
      </p:pic>
      <p:pic>
        <p:nvPicPr>
          <p:cNvPr id="13" name="Содержимое 3" descr="Без имени-7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981200"/>
            <a:ext cx="981697" cy="114300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21510" name="Picture 6" descr="http://cba.org.ua/templates/ot_vozzmag/images/undp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057400"/>
            <a:ext cx="381000" cy="1008531"/>
          </a:xfrm>
          <a:prstGeom prst="rect">
            <a:avLst/>
          </a:prstGeom>
          <a:noFill/>
        </p:spPr>
      </p:pic>
      <p:pic>
        <p:nvPicPr>
          <p:cNvPr id="21512" name="Picture 8" descr="Ð ÐµÐ·ÑÐ»ÑÑÐ°Ñ Ð¿Ð¾ÑÑÐºÑ Ð·Ð¾Ð±ÑÐ°Ð¶ÐµÐ½Ñ Ð·Ð° Ð·Ð°Ð¿Ð¸ÑÐ¾Ð¼ &quot;ÐµÐ½ÐµÑÐ³Ð¾ÐµÑÐµÐºÑÐ¸Ð²Ð½ÑÑÑÑ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352800"/>
            <a:ext cx="2887131" cy="19812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" name="Picture 16" descr="Картинки по запросу водопровод"/>
          <p:cNvPicPr>
            <a:picLocks noChangeAspect="1" noChangeArrowheads="1"/>
          </p:cNvPicPr>
          <p:nvPr/>
        </p:nvPicPr>
        <p:blipFill>
          <a:blip r:embed="rId6" cstate="print"/>
          <a:srcRect l="17500" r="20999"/>
          <a:stretch>
            <a:fillRect/>
          </a:stretch>
        </p:blipFill>
        <p:spPr bwMode="auto">
          <a:xfrm>
            <a:off x="3124200" y="3429000"/>
            <a:ext cx="258154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8" name="TextBox 17"/>
          <p:cNvSpPr txBox="1"/>
          <p:nvPr/>
        </p:nvSpPr>
        <p:spPr>
          <a:xfrm>
            <a:off x="271545" y="5318612"/>
            <a:ext cx="250704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Відновлення та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модернізація вуличного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освітлення</a:t>
            </a:r>
          </a:p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2 млн 670 </a:t>
            </a:r>
            <a:r>
              <a:rPr lang="uk-UA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endPara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4200" y="5318611"/>
            <a:ext cx="26440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Проведено капітальний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ремонт водопровідної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мережі в селі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Розпасіївка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млн 677 </a:t>
            </a:r>
            <a:r>
              <a:rPr lang="uk-UA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9800" y="5318612"/>
            <a:ext cx="2807183" cy="153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Програма </a:t>
            </a:r>
          </a:p>
          <a:p>
            <a:pPr algn="ctr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енергоефективності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Троїцького району</a:t>
            </a:r>
          </a:p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19,5 </a:t>
            </a:r>
            <a:r>
              <a:rPr lang="uk-UA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endPara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mage result for ÑÐ¾Ð½ÑÑÐ½Ñ Ð±Ð°ÑÐ°ÑÐµÑ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5" y="3403754"/>
            <a:ext cx="2575682" cy="193024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1600200" y="0"/>
            <a:ext cx="7086600" cy="1295400"/>
          </a:xfrm>
          <a:noFill/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Цивільний захист населення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Содержимое 3" descr="Без имени-7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59386" cy="1676400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340185" y="5334000"/>
            <a:ext cx="243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2281" y="1752600"/>
            <a:ext cx="514009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1" name="TextBox 20"/>
          <p:cNvSpPr txBox="1"/>
          <p:nvPr/>
        </p:nvSpPr>
        <p:spPr>
          <a:xfrm>
            <a:off x="457201" y="2057400"/>
            <a:ext cx="3276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 реалізацію «Цільової соціальної програми цивільного захисту населення Троїцького району» виділено з районного бюджету 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uk-UA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 idx="4294967295"/>
          </p:nvPr>
        </p:nvSpPr>
        <p:spPr>
          <a:xfrm>
            <a:off x="1447800" y="0"/>
            <a:ext cx="7696200" cy="1600200"/>
          </a:xfrm>
          <a:noFill/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Розвиток галузі освіти та впровадження освітньої реформи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3276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4038600" y="1752600"/>
            <a:ext cx="5105400" cy="43735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Содержимое 3" descr="Без имени-7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59386" cy="167640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2066499" cy="180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1000" y="3810000"/>
            <a:ext cx="1752600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501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67200"/>
            <a:ext cx="2895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 забезпечення якісної середньої освіти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“Нова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українська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школа”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81400" y="2057400"/>
            <a:ext cx="129540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млн</a:t>
            </a:r>
          </a:p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81400" y="3124200"/>
            <a:ext cx="1371600" cy="76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млн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81400" y="4114800"/>
            <a:ext cx="1371600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1,5 млн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2057401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Проведен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о капітальні ремонти закладів освіти району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3276600"/>
            <a:ext cx="350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Придбані шкільні автобуси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40386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Покрашення матеріально-технічної бази закладів освіти району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90800" y="5867400"/>
            <a:ext cx="55626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uk-UA" alt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Створено опорний навчальний заклад</a:t>
            </a:r>
            <a:r>
              <a:rPr lang="ru-RU" alt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базі</a:t>
            </a:r>
            <a:r>
              <a:rPr lang="uk-UA" alt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/>
            <a:r>
              <a:rPr lang="uk-UA" alt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Троїцької ЗОШ І-ІІІ ст. </a:t>
            </a:r>
            <a:endParaRPr lang="ru-RU" altLang="ru-RU" sz="2000" b="1" i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76400" y="5867400"/>
            <a:ext cx="83820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uk-UA" sz="6600" b="1" dirty="0" smtClean="0">
                <a:solidFill>
                  <a:schemeClr val="tx1"/>
                </a:solidFill>
                <a:latin typeface="Segoe Print" pitchFamily="2" charset="0"/>
              </a:rPr>
              <a:t> </a:t>
            </a:r>
            <a:endParaRPr lang="ru-RU" sz="6600" b="1" dirty="0">
              <a:solidFill>
                <a:schemeClr val="tx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1365</TotalTime>
  <Words>939</Words>
  <Application>Microsoft Office PowerPoint</Application>
  <PresentationFormat>Экран (4:3)</PresentationFormat>
  <Paragraphs>163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Реалізовано 51 районну програму та проекти на суму 67,5 млн грн</vt:lpstr>
      <vt:lpstr>Зростання орендної плати</vt:lpstr>
      <vt:lpstr>Модернізація та оновлення парку сільськогосподарської техніки</vt:lpstr>
      <vt:lpstr>Відновлено діяльність підприємства ТОВ “Троїцький маслопресовий завод”</vt:lpstr>
      <vt:lpstr>Співпраця ПСП «Агрофірма Привілля» з проектом USAID«Агросільрозвиток»  </vt:lpstr>
      <vt:lpstr>Залучено кошти на інфраструктурні проекти</vt:lpstr>
      <vt:lpstr>Цивільний захист населення</vt:lpstr>
      <vt:lpstr>Розвиток галузі освіти та впровадження освітньої реформи</vt:lpstr>
      <vt:lpstr>Дбаючи про майбутнє покоління</vt:lpstr>
      <vt:lpstr>Розвиток сфери фізичної культури і спорту</vt:lpstr>
      <vt:lpstr>Соціальний захист дітей-сиріт та дітей, позбавлених батьківського піклування</vt:lpstr>
      <vt:lpstr>Забезпечення ефективної соціальної підтримки</vt:lpstr>
      <vt:lpstr>Інвестування в сферу соціального забезпечення</vt:lpstr>
      <vt:lpstr>Реалізація інвестиційних проектів та програм у галузі культури</vt:lpstr>
      <vt:lpstr>Життя та здоров’я людини- найцінніший капітал</vt:lpstr>
      <vt:lpstr>Надходження до районного бюджету </vt:lpstr>
      <vt:lpstr>Капітальні видатки районного бюджету</vt:lpstr>
      <vt:lpstr>Презентация PowerPoint</vt:lpstr>
      <vt:lpstr>Продовження розпочатих реформ</vt:lpstr>
      <vt:lpstr> Залучення інвестицій для розвитку бізнесу та інфраструктури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RDA</dc:creator>
  <cp:lastModifiedBy>Света</cp:lastModifiedBy>
  <cp:revision>147</cp:revision>
  <dcterms:created xsi:type="dcterms:W3CDTF">2018-12-15T17:10:54Z</dcterms:created>
  <dcterms:modified xsi:type="dcterms:W3CDTF">2018-12-19T07:23:12Z</dcterms:modified>
</cp:coreProperties>
</file>